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4" r:id="rId3"/>
    <p:sldId id="259" r:id="rId4"/>
    <p:sldId id="265" r:id="rId5"/>
    <p:sldId id="261" r:id="rId6"/>
    <p:sldId id="266" r:id="rId7"/>
    <p:sldId id="263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10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957E3-B8EC-41D1-8299-C056741DF31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AB3DC6-26E5-4866-BB8B-542F88B45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79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204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8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5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64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7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798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1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5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1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26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96000">
              <a:schemeClr val="accent1">
                <a:lumMod val="45000"/>
                <a:lumOff val="5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B5C8443-5E18-4A14-88A5-510999F71608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8D42193-6CCB-4386-A314-F21CFDFB4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3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extBox 4">
            <a:extLst>
              <a:ext uri="{FF2B5EF4-FFF2-40B4-BE49-F238E27FC236}">
                <a16:creationId xmlns:a16="http://schemas.microsoft.com/office/drawing/2014/main" id="{67FBD8FC-C15D-BEAC-DEBE-DEE630E9C4AF}"/>
              </a:ext>
            </a:extLst>
          </p:cNvPr>
          <p:cNvSpPr txBox="1"/>
          <p:nvPr/>
        </p:nvSpPr>
        <p:spPr>
          <a:xfrm>
            <a:off x="316733" y="755699"/>
            <a:ext cx="114796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Eagle Scout Board of Review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Quick‑Reference Training for New Board Members</a:t>
            </a:r>
          </a:p>
        </p:txBody>
      </p:sp>
      <p:pic>
        <p:nvPicPr>
          <p:cNvPr id="2" name="Picture 1" descr="Home">
            <a:extLst>
              <a:ext uri="{FF2B5EF4-FFF2-40B4-BE49-F238E27FC236}">
                <a16:creationId xmlns:a16="http://schemas.microsoft.com/office/drawing/2014/main" id="{C4752A89-8FD8-6147-C6D4-D02B82C03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724" y="237456"/>
            <a:ext cx="3462619" cy="7390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38C075-AAA6-5848-7ACF-EC7D6146621B}"/>
              </a:ext>
            </a:extLst>
          </p:cNvPr>
          <p:cNvSpPr txBox="1"/>
          <p:nvPr/>
        </p:nvSpPr>
        <p:spPr>
          <a:xfrm>
            <a:off x="316734" y="2484343"/>
            <a:ext cx="1147960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Purpose of the Board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Confirm all Eagle requirements are completed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Evaluate growth, leadership, character, readiness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Celebrate the Scout’s achievement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Not a retest of skills or merit badge knowledge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B3BDF-83A9-40DD-0E61-BFDBA8844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53134" y="6102301"/>
            <a:ext cx="1346200" cy="333925"/>
          </a:xfrm>
        </p:spPr>
        <p:txBody>
          <a:bodyPr/>
          <a:lstStyle/>
          <a:p>
            <a:pPr algn="r"/>
            <a:r>
              <a:rPr lang="en-US" sz="2400" b="1" dirty="0"/>
              <a:t>6Feb26</a:t>
            </a:r>
          </a:p>
        </p:txBody>
      </p:sp>
    </p:spTree>
    <p:extLst>
      <p:ext uri="{BB962C8B-B14F-4D97-AF65-F5344CB8AC3E}">
        <p14:creationId xmlns:p14="http://schemas.microsoft.com/office/powerpoint/2010/main" val="244647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34634-6B38-8D5C-33EC-02B79EABC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me">
            <a:extLst>
              <a:ext uri="{FF2B5EF4-FFF2-40B4-BE49-F238E27FC236}">
                <a16:creationId xmlns:a16="http://schemas.microsoft.com/office/drawing/2014/main" id="{4E437094-57E7-B724-F725-8BE96C5A77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724" y="237456"/>
            <a:ext cx="3462619" cy="7390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3A02BC-07FD-7292-3855-BBB3E5E3F5B1}"/>
              </a:ext>
            </a:extLst>
          </p:cNvPr>
          <p:cNvSpPr txBox="1"/>
          <p:nvPr/>
        </p:nvSpPr>
        <p:spPr>
          <a:xfrm>
            <a:off x="621533" y="1779121"/>
            <a:ext cx="1137292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Board Composition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3–6 adults, age 21+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No parents, guardians, or relatives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Unit leader may attend but does not vote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Members must be impartial and supportive</a:t>
            </a:r>
          </a:p>
        </p:txBody>
      </p:sp>
    </p:spTree>
    <p:extLst>
      <p:ext uri="{BB962C8B-B14F-4D97-AF65-F5344CB8AC3E}">
        <p14:creationId xmlns:p14="http://schemas.microsoft.com/office/powerpoint/2010/main" val="283917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B8C8D-69CA-0E6F-A751-78ABB72F0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754CD0-E0C7-0408-33E9-F7CCC8C66575}"/>
              </a:ext>
            </a:extLst>
          </p:cNvPr>
          <p:cNvSpPr txBox="1"/>
          <p:nvPr/>
        </p:nvSpPr>
        <p:spPr>
          <a:xfrm>
            <a:off x="747127" y="1534120"/>
            <a:ext cx="1104921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Pre‑Review Checklist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Eagle application verified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Merit badges recorded correctly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Leadership requirement met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Project workbook complete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Reference letters received (if used)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Scout in uniform or close to it</a:t>
            </a:r>
          </a:p>
        </p:txBody>
      </p:sp>
      <p:pic>
        <p:nvPicPr>
          <p:cNvPr id="2" name="Picture 1" descr="Home">
            <a:extLst>
              <a:ext uri="{FF2B5EF4-FFF2-40B4-BE49-F238E27FC236}">
                <a16:creationId xmlns:a16="http://schemas.microsoft.com/office/drawing/2014/main" id="{121A7D1B-750C-6542-ED84-FA3153F9EE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724" y="237456"/>
            <a:ext cx="3462619" cy="7390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276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0711C-F2FB-D31D-D2F3-77F7FDCE4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me">
            <a:extLst>
              <a:ext uri="{FF2B5EF4-FFF2-40B4-BE49-F238E27FC236}">
                <a16:creationId xmlns:a16="http://schemas.microsoft.com/office/drawing/2014/main" id="{0E3A83E3-2E8D-D4AD-1738-3BD3008BC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724" y="237456"/>
            <a:ext cx="3462619" cy="7390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D9DF196-CF44-5C2C-8002-328E979B7AF3}"/>
              </a:ext>
            </a:extLst>
          </p:cNvPr>
          <p:cNvSpPr txBox="1"/>
          <p:nvPr/>
        </p:nvSpPr>
        <p:spPr>
          <a:xfrm>
            <a:off x="575172" y="606957"/>
            <a:ext cx="1104165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Conducting the Review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Opening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Welcome the Scout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Explain purpose and set a positive tone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Use open‑ended questions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Let the Scout lead the conversation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Focus on growth, leadership, character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Closing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Final thoughts from Scout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Scout steps out; unanimous vote required</a:t>
            </a:r>
          </a:p>
        </p:txBody>
      </p:sp>
    </p:spTree>
    <p:extLst>
      <p:ext uri="{BB962C8B-B14F-4D97-AF65-F5344CB8AC3E}">
        <p14:creationId xmlns:p14="http://schemas.microsoft.com/office/powerpoint/2010/main" val="386673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52F1D-7D6F-E267-6D17-CF2E2A7E3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6A0ADC-5C8E-65EE-4A64-53B975032014}"/>
              </a:ext>
            </a:extLst>
          </p:cNvPr>
          <p:cNvSpPr txBox="1"/>
          <p:nvPr/>
        </p:nvSpPr>
        <p:spPr>
          <a:xfrm>
            <a:off x="432044" y="1720840"/>
            <a:ext cx="1087603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Suggested Question Areas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Leadership experiences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Living the Scout Oath &amp; Law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Lessons from the Eagle project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Personal growth and maturity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Future plans and goals</a:t>
            </a:r>
          </a:p>
        </p:txBody>
      </p:sp>
      <p:pic>
        <p:nvPicPr>
          <p:cNvPr id="2" name="Picture 1" descr="Home">
            <a:extLst>
              <a:ext uri="{FF2B5EF4-FFF2-40B4-BE49-F238E27FC236}">
                <a16:creationId xmlns:a16="http://schemas.microsoft.com/office/drawing/2014/main" id="{AB80B246-CF21-B25E-F584-A694D9A84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724" y="237456"/>
            <a:ext cx="3462619" cy="7390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5530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5ECFE-481B-F9CC-74A6-E5FA5DBE7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me">
            <a:extLst>
              <a:ext uri="{FF2B5EF4-FFF2-40B4-BE49-F238E27FC236}">
                <a16:creationId xmlns:a16="http://schemas.microsoft.com/office/drawing/2014/main" id="{7A1A9FF8-AFDD-4BAD-8ED1-6AFE6BDEDE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724" y="237456"/>
            <a:ext cx="3462619" cy="7390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CCD2856-6CDB-FCD3-11FC-46971A0DAE7F}"/>
              </a:ext>
            </a:extLst>
          </p:cNvPr>
          <p:cNvSpPr txBox="1"/>
          <p:nvPr/>
        </p:nvSpPr>
        <p:spPr>
          <a:xfrm>
            <a:off x="395657" y="671691"/>
            <a:ext cx="1185671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Reviewing Project Proposals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Proposal = Concept Check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Board ensures: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Clear project idea and beneficiary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Feasibility and safety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Meaningful leadership opportunities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Beneficiary approval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Do NOT require: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Detailed materials lists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Final schedules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Engineering‑level drawings</a:t>
            </a:r>
          </a:p>
        </p:txBody>
      </p:sp>
    </p:spTree>
    <p:extLst>
      <p:ext uri="{BB962C8B-B14F-4D97-AF65-F5344CB8AC3E}">
        <p14:creationId xmlns:p14="http://schemas.microsoft.com/office/powerpoint/2010/main" val="4230844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0CEB3-2CA2-2D20-6E6C-9B5FFF4DA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A1BC49-A125-A510-F46C-42CB617D487E}"/>
              </a:ext>
            </a:extLst>
          </p:cNvPr>
          <p:cNvSpPr txBox="1"/>
          <p:nvPr/>
        </p:nvSpPr>
        <p:spPr>
          <a:xfrm>
            <a:off x="572693" y="976458"/>
            <a:ext cx="1122365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Evaluating the Completed Project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Look for: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Leadership demonstrated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Problem‑solving and responsibility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Impact on beneficiary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What the Scout learned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Not required: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Perfection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Professional craftsmanship</a:t>
            </a:r>
          </a:p>
          <a:p>
            <a:pPr lvl="1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Exact adherence to original plan</a:t>
            </a:r>
          </a:p>
        </p:txBody>
      </p:sp>
      <p:pic>
        <p:nvPicPr>
          <p:cNvPr id="2" name="Picture 1" descr="Home">
            <a:extLst>
              <a:ext uri="{FF2B5EF4-FFF2-40B4-BE49-F238E27FC236}">
                <a16:creationId xmlns:a16="http://schemas.microsoft.com/office/drawing/2014/main" id="{24D58D20-7E60-1C82-DA8D-917F7E6CDF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724" y="237456"/>
            <a:ext cx="3462619" cy="7390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2416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63B95-EADA-3D38-19E6-3891F59C9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me">
            <a:extLst>
              <a:ext uri="{FF2B5EF4-FFF2-40B4-BE49-F238E27FC236}">
                <a16:creationId xmlns:a16="http://schemas.microsoft.com/office/drawing/2014/main" id="{78A625B9-9FE9-37E7-9589-8C26F56318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724" y="237456"/>
            <a:ext cx="3462619" cy="7390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69E06E-A09C-08E3-D5FA-18E8AD7D0522}"/>
              </a:ext>
            </a:extLst>
          </p:cNvPr>
          <p:cNvSpPr txBox="1"/>
          <p:nvPr/>
        </p:nvSpPr>
        <p:spPr>
          <a:xfrm>
            <a:off x="572692" y="1997839"/>
            <a:ext cx="1122365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Best Practices for Board Members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Keep tone warm and respectful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Avoid comparisons to other Scouts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Stay within BSA requirements</a:t>
            </a: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• 	Remember: this is a milestone and a celebration</a:t>
            </a:r>
          </a:p>
        </p:txBody>
      </p:sp>
    </p:spTree>
    <p:extLst>
      <p:ext uri="{BB962C8B-B14F-4D97-AF65-F5344CB8AC3E}">
        <p14:creationId xmlns:p14="http://schemas.microsoft.com/office/powerpoint/2010/main" val="227055489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2390B9775E8F4696A76ABB5F0EDC06" ma:contentTypeVersion="20" ma:contentTypeDescription="Create a new document." ma:contentTypeScope="" ma:versionID="4f4fc6fa763d3e0954fa54f520fceaf6">
  <xsd:schema xmlns:xsd="http://www.w3.org/2001/XMLSchema" xmlns:xs="http://www.w3.org/2001/XMLSchema" xmlns:p="http://schemas.microsoft.com/office/2006/metadata/properties" xmlns:ns2="ed65ef0c-00e5-4415-b9c3-d887718c46a3" xmlns:ns3="dec74485-06c3-4ad2-87e5-2936bccd8161" targetNamespace="http://schemas.microsoft.com/office/2006/metadata/properties" ma:root="true" ma:fieldsID="e5c771d2a45b66d0069d8a1635581411" ns2:_="" ns3:_="">
    <xsd:import namespace="ed65ef0c-00e5-4415-b9c3-d887718c46a3"/>
    <xsd:import namespace="dec74485-06c3-4ad2-87e5-2936bccd81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FirstApproval" minOccurs="0"/>
                <xsd:element ref="ns2:StaffAdvisorApproval" minOccurs="0"/>
                <xsd:element ref="ns2:ScoutExecutiveApproval" minOccurs="0"/>
                <xsd:element ref="ns2:Distric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5ef0c-00e5-4415-b9c3-d887718c46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79308d4-bde5-4dca-adcb-0162404f86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FirstApproval" ma:index="24" nillable="true" ma:displayName="First Approval" ma:format="Dropdown" ma:internalName="FirstApproval">
      <xsd:simpleType>
        <xsd:restriction base="dms:Choice">
          <xsd:enumeration value="Approved"/>
          <xsd:enumeration value="Denied"/>
          <xsd:enumeration value="Pending"/>
        </xsd:restriction>
      </xsd:simpleType>
    </xsd:element>
    <xsd:element name="StaffAdvisorApproval" ma:index="25" nillable="true" ma:displayName="Staff Advisor Approval" ma:format="Dropdown" ma:internalName="StaffAdvisorApproval">
      <xsd:simpleType>
        <xsd:restriction base="dms:Choice">
          <xsd:enumeration value="Approved"/>
          <xsd:enumeration value="Denied"/>
          <xsd:enumeration value="Pending"/>
        </xsd:restriction>
      </xsd:simpleType>
    </xsd:element>
    <xsd:element name="ScoutExecutiveApproval" ma:index="26" nillable="true" ma:displayName="Scout Executive Approval" ma:format="Dropdown" ma:internalName="ScoutExecutiveApproval">
      <xsd:simpleType>
        <xsd:restriction base="dms:Choice">
          <xsd:enumeration value="Approved"/>
          <xsd:enumeration value="Denied"/>
          <xsd:enumeration value="Pending"/>
        </xsd:restriction>
      </xsd:simpleType>
    </xsd:element>
    <xsd:element name="District" ma:index="27" nillable="true" ma:displayName="District" ma:format="Dropdown" ma:internalName="District">
      <xsd:simpleType>
        <xsd:restriction base="dms:Choice">
          <xsd:enumeration value="Carbon Luzerne"/>
          <xsd:enumeration value="Monroe"/>
          <xsd:enumeration value="Lehigh"/>
          <xsd:enumeration value="Northampton"/>
          <xsd:enumeration value="Warre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c74485-06c3-4ad2-87e5-2936bccd816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ca900c3-15e4-499f-862e-fac4128a876a}" ma:internalName="TaxCatchAll" ma:showField="CatchAllData" ma:web="dec74485-06c3-4ad2-87e5-2936bccd81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65ef0c-00e5-4415-b9c3-d887718c46a3">
      <Terms xmlns="http://schemas.microsoft.com/office/infopath/2007/PartnerControls"/>
    </lcf76f155ced4ddcb4097134ff3c332f>
    <ScoutExecutiveApproval xmlns="ed65ef0c-00e5-4415-b9c3-d887718c46a3" xsi:nil="true"/>
    <StaffAdvisorApproval xmlns="ed65ef0c-00e5-4415-b9c3-d887718c46a3" xsi:nil="true"/>
    <TaxCatchAll xmlns="dec74485-06c3-4ad2-87e5-2936bccd8161" xsi:nil="true"/>
    <District xmlns="ed65ef0c-00e5-4415-b9c3-d887718c46a3" xsi:nil="true"/>
    <FirstApproval xmlns="ed65ef0c-00e5-4415-b9c3-d887718c46a3" xsi:nil="true"/>
  </documentManagement>
</p:properties>
</file>

<file path=customXml/itemProps1.xml><?xml version="1.0" encoding="utf-8"?>
<ds:datastoreItem xmlns:ds="http://schemas.openxmlformats.org/officeDocument/2006/customXml" ds:itemID="{F7865DC7-587D-43C3-853A-86FB8310AD08}"/>
</file>

<file path=customXml/itemProps2.xml><?xml version="1.0" encoding="utf-8"?>
<ds:datastoreItem xmlns:ds="http://schemas.openxmlformats.org/officeDocument/2006/customXml" ds:itemID="{EC721847-C127-4942-9EBE-1D0A49F2AD75}"/>
</file>

<file path=customXml/itemProps3.xml><?xml version="1.0" encoding="utf-8"?>
<ds:datastoreItem xmlns:ds="http://schemas.openxmlformats.org/officeDocument/2006/customXml" ds:itemID="{7801BDAE-A75F-44F4-9461-8C2AC881889A}"/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TM04033927[[fn=Main Event]]</Template>
  <TotalTime>55</TotalTime>
  <Words>358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 Moreira</dc:creator>
  <cp:lastModifiedBy>Philip Moreira</cp:lastModifiedBy>
  <cp:revision>4</cp:revision>
  <dcterms:created xsi:type="dcterms:W3CDTF">2026-01-26T02:48:32Z</dcterms:created>
  <dcterms:modified xsi:type="dcterms:W3CDTF">2026-02-06T15:31:31Z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0x010100952390B9775E8F4696A76ABB5F0EDC06</vt:lpwstr>
  </property>
</Properties>
</file>